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58" r:id="rId1"/>
  </p:sldMasterIdLst>
  <p:notesMasterIdLst>
    <p:notesMasterId r:id="rId18"/>
  </p:notesMasterIdLst>
  <p:sldIdLst>
    <p:sldId id="260" r:id="rId2"/>
    <p:sldId id="1186" r:id="rId3"/>
    <p:sldId id="1196" r:id="rId4"/>
    <p:sldId id="1190" r:id="rId5"/>
    <p:sldId id="1197" r:id="rId6"/>
    <p:sldId id="1187" r:id="rId7"/>
    <p:sldId id="1194" r:id="rId8"/>
    <p:sldId id="1191" r:id="rId9"/>
    <p:sldId id="1192" r:id="rId10"/>
    <p:sldId id="1193" r:id="rId11"/>
    <p:sldId id="1205" r:id="rId12"/>
    <p:sldId id="1206" r:id="rId13"/>
    <p:sldId id="1204" r:id="rId14"/>
    <p:sldId id="1207" r:id="rId15"/>
    <p:sldId id="1208" r:id="rId16"/>
    <p:sldId id="1209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C1A56"/>
    <a:srgbClr val="FFCC00"/>
    <a:srgbClr val="FF9900"/>
    <a:srgbClr val="FFFF66"/>
    <a:srgbClr val="1E1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8" autoAdjust="0"/>
    <p:restoredTop sz="93833" autoAdjust="0"/>
  </p:normalViewPr>
  <p:slideViewPr>
    <p:cSldViewPr>
      <p:cViewPr>
        <p:scale>
          <a:sx n="110" d="100"/>
          <a:sy n="110" d="100"/>
        </p:scale>
        <p:origin x="720" y="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537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968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968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9685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968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6275"/>
            <a:ext cx="4568825" cy="3443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99688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3D3410F4-DA7E-443C-86A6-686757EE3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84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fld id="{ECAA6836-0ABF-4936-8E91-302C7BEEDBC4}" type="slidenum">
              <a:rPr lang="ru-RU" altLang="ru-RU" smtClean="0">
                <a:latin typeface="Arial" pitchFamily="34" charset="0"/>
                <a:cs typeface="Lucida Sans Unicode" pitchFamily="34" charset="0"/>
              </a:rPr>
              <a:pPr eaLnBrk="1" hangingPunct="1">
                <a:spcBef>
                  <a:spcPct val="0"/>
                </a:spcBef>
                <a:buFont typeface="Times New Roman" pitchFamily="18" charset="0"/>
                <a:buNone/>
              </a:pPr>
              <a:t>1</a:t>
            </a:fld>
            <a:endParaRPr lang="ru-RU" altLang="ru-RU" smtClean="0"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20070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07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67AC7-E35C-4E25-BE78-DD398B69D3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17D8-97D8-4F26-BAC0-CF477AEAA6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4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6B44B-1813-4CC3-B2A5-AFA7B5F237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F0EB-B760-4839-A473-B29F65495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7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C97E8-15BE-4D55-829F-9941F708B5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1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73A5-7E57-45CB-99A7-F312906D63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2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F97D3-7BC7-4112-B45E-873E41E807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6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2A7DC-36D8-4CAE-A037-FFCB5B89FD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6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F8C32-6B53-4C8F-8775-9F5620DF1D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8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9BD55-3F12-4BFD-9C02-465709A240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6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BC4B0-7426-4BEF-B25B-939AD48958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2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59CB77-A7D0-4C69-8055-887F04640B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8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23851" y="363538"/>
            <a:ext cx="835260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4800" b="1" dirty="0">
                <a:latin typeface="Arial Black" panose="020B0A04020102020204" pitchFamily="34" charset="0"/>
              </a:rPr>
              <a:t>COVID-19</a:t>
            </a:r>
            <a:r>
              <a:rPr lang="ru-RU" sz="4800" b="1" dirty="0">
                <a:latin typeface="Arial Black" panose="020B0A04020102020204" pitchFamily="34" charset="0"/>
              </a:rPr>
              <a:t>. Потенциальная  угроза </a:t>
            </a:r>
            <a:r>
              <a:rPr lang="ru-RU" sz="4800" b="1" dirty="0" smtClean="0">
                <a:latin typeface="Arial Black" panose="020B0A04020102020204" pitchFamily="34" charset="0"/>
              </a:rPr>
              <a:t>слабовидения?</a:t>
            </a:r>
            <a:endParaRPr lang="ru-RU" altLang="ru-RU" sz="48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346090" y="4725144"/>
            <a:ext cx="864076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i="1" dirty="0">
                <a:latin typeface="Arial Black" pitchFamily="34" charset="0"/>
              </a:rPr>
              <a:t>Кандидат медицинских наук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 Black" pitchFamily="34" charset="0"/>
              </a:rPr>
              <a:t>Короленко Анна Владимировна </a:t>
            </a:r>
          </a:p>
          <a:p>
            <a:pPr algn="ctr"/>
            <a:r>
              <a:rPr lang="ru-RU" altLang="ru-RU" i="1" dirty="0">
                <a:solidFill>
                  <a:srgbClr val="002060"/>
                </a:solidFill>
                <a:latin typeface="Arial Black" pitchFamily="34" charset="0"/>
              </a:rPr>
              <a:t>заведующая отделением охраны зрения детей Иркутского филиала ФГАУ </a:t>
            </a:r>
            <a:r>
              <a:rPr lang="ru-RU" altLang="ru-RU" i="1" dirty="0" smtClean="0">
                <a:solidFill>
                  <a:srgbClr val="002060"/>
                </a:solidFill>
                <a:latin typeface="Arial Black" pitchFamily="34" charset="0"/>
              </a:rPr>
              <a:t> «НМИЦ «МНТК </a:t>
            </a:r>
            <a:r>
              <a:rPr lang="ru-RU" altLang="ru-RU" i="1" dirty="0">
                <a:solidFill>
                  <a:srgbClr val="002060"/>
                </a:solidFill>
                <a:latin typeface="Arial Black" pitchFamily="34" charset="0"/>
              </a:rPr>
              <a:t>«Микрохирургия глаза» имени академика С.Н. Фёдорова</a:t>
            </a:r>
            <a:r>
              <a:rPr lang="ru-RU" altLang="ru-RU" i="1" dirty="0" smtClean="0">
                <a:solidFill>
                  <a:srgbClr val="002060"/>
                </a:solidFill>
                <a:latin typeface="Arial Black" pitchFamily="34" charset="0"/>
              </a:rPr>
              <a:t>» Минздрава России</a:t>
            </a:r>
            <a:endParaRPr lang="ru-RU" altLang="ru-RU" sz="20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2" descr="https://vizze.ru/oc-content/plugins/blog/img/blog/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6804"/>
            <a:ext cx="2100318" cy="11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stacklaw.com.au/wp-content/uploads/2020/03/fusion-medical-animation-rnr8D3FNUNY-unsplash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8640"/>
            <a:ext cx="2069673" cy="11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ytimg.com/vi/zxfVBR369qw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1870656" cy="10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ytimg.com/vi/DspUIx6ISm4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92" y="3744662"/>
            <a:ext cx="1793339" cy="100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dn.nwmgroups.hu/s/img/i/2002/20200210virus-particles-illustration-3d-artwor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66466"/>
            <a:ext cx="1745857" cy="130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241"/>
            <a:ext cx="6144717" cy="56410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Что важно знать!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518" y="1724034"/>
            <a:ext cx="8376963" cy="460851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Следует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рекомендовать пациентам избегать применения средств контактной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коррекции при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местных проявлениях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заболевания!!!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Проводить дополнительную обработку оправ очков, в случае использования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пациентом очковой коррекции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cdn.nwmgroups.hu/s/img/i/2002/20200210virus-particles-illustration-3d-art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301544" cy="17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0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044" y="255159"/>
            <a:ext cx="7075300" cy="101360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Пандемия </a:t>
            </a:r>
            <a:r>
              <a:rPr lang="en-US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COVID-19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сегодня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2565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стресс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Ограничение физической нагрузки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Невозможность смотреть вдаль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времени работы с гаджетами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занятий спортом и хобби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Невозможность ежедневного достаточного пребывания на открытом воздухе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Потеря летнего отдыха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vizze.ru/oc-content/plugins/blog/img/blog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6804"/>
            <a:ext cx="2460358" cy="138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2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Пандемия</a:t>
            </a:r>
            <a:r>
              <a:rPr lang="en-US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COVID-19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сегодня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33608"/>
            <a:ext cx="7886700" cy="50637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профессиональной поддержки (невозможность визитов к офтальмологу)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Нарушение диспансерного наблюдения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Нарушение плана лечения (профилактического, функционального, аппаратного и т.п.)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риска возникновения осложнений при ношении контактных линз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Нарушение режима ношения очков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i.ytimg.com/vi/DspUIx6ISm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765"/>
            <a:ext cx="2513419" cy="141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0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2067"/>
            <a:ext cx="6192688" cy="13255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Пандемия </a:t>
            </a:r>
            <a:r>
              <a:rPr lang="en-US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COVID-19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Возможные </a:t>
            </a:r>
            <a:b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последствия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886700" cy="48245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уровень опасности возникновения тяжелых инфекционных поражений глаз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риска прогрессирования и возникновения осложнений миопии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Дискредитация методов контроля миопии, результатов многолетнего лечения косоглазия,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амблиопии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т.д.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Появление большой группы пациентов с астенопией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www.stacklaw.com.au/wp-content/uploads/2020/03/fusion-medical-animation-rnr8D3FNUNY-unsplash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41" y="278221"/>
            <a:ext cx="2453703" cy="138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87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Пандемия</a:t>
            </a:r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COVID-19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b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Что делать?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9786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Важность самосознания пациентов и родителей пациентов (исполнение всех предписанных рекомендаций)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Ограничение времени работы с гаджетами (по возможности)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физической и двигательной активности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Постоянное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ношение очков!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Домашние тренировки и гимнастика для глаз </a:t>
            </a:r>
          </a:p>
        </p:txBody>
      </p:sp>
      <p:pic>
        <p:nvPicPr>
          <p:cNvPr id="4" name="Picture 2" descr="https://i.ytimg.com/vi/zxfVBR369qw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624"/>
            <a:ext cx="2568288" cy="14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3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851" y="260648"/>
            <a:ext cx="6649429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Пандемия</a:t>
            </a:r>
            <a:r>
              <a:rPr 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 COVID-19</a:t>
            </a: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b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Что делать?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851" y="1618304"/>
            <a:ext cx="7886700" cy="508314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Тщательное соблюдение режима и правил ношения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Ежедневно использовать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пероксидную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систему ухода за КЛ (как наиболее эффективную в отношении инфицирования КЛ)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Споласкивать и просушивать контейнер в открытом виде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возникновении побочных явлений или осложнений немедленно отказаться от ношения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 и обратиться к врачу 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3600" dirty="0"/>
          </a:p>
        </p:txBody>
      </p:sp>
      <p:pic>
        <p:nvPicPr>
          <p:cNvPr id="5" name="Picture 2" descr="https://i.ytimg.com/vi/DspUIx6ISm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523"/>
            <a:ext cx="2563897" cy="14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2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d.multiurok.ru/viewImage.php?image=http://lookw.ru/1/627/1402263546-nature-wallpapers-sunsets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819"/>
            <a:ext cx="8460432" cy="56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10942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3C1A56"/>
                </a:solidFill>
                <a:latin typeface="Arial Black" panose="020B0A04020102020204" pitchFamily="34" charset="0"/>
              </a:rPr>
              <a:t>Будьте здоровы и берегите здоровье своих близких!</a:t>
            </a:r>
            <a:endParaRPr lang="ru-RU" sz="3200" dirty="0">
              <a:solidFill>
                <a:srgbClr val="3C1A5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0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57" y="188640"/>
            <a:ext cx="5835736" cy="665964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Что важно знать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!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6425" cy="48245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11 марта 2020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ВОЗ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объявила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начале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пандемии (с греч. «весь народ») COVID-19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Известны 7 семь типов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коронавирусов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которые вызывают у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 различные инфекционные заболевания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Коронавирусы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могут мутировать (изменяться), при этом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клинические проявления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болезни могут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резко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измениться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stacklaw.com.au/wp-content/uploads/2020/03/fusion-medical-animation-rnr8D3FNUNY-unsplash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41" y="278221"/>
            <a:ext cx="2453703" cy="138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3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04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 Black" panose="020B0A04020102020204" pitchFamily="34" charset="0"/>
              </a:rPr>
              <a:t>Что важно знать!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90186"/>
            <a:ext cx="7886700" cy="51351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Доказано, что некоторые типы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коронавирусов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могут поражать разные структуры глаз и передаваться через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Согласно некоторым данным, вирус может вызывать фолликулярный конъюнктивит легкого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течения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но при этом без специфической клинической картины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i.ytimg.com/vi/zxfVBR369qw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185"/>
            <a:ext cx="2654970" cy="14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0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419" y="244085"/>
            <a:ext cx="6995120" cy="63611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Что важно знать!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04" y="1137342"/>
            <a:ext cx="8226425" cy="52969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Помимо конъюнктивита,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развиваться: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пиогранулематомазный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передний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увеит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(тяжелое воспаление переднего отдела сосудистой оболочки глаз),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хориоидит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 отслойкой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сетчатки (тяжелое воспаление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заднего отдела сосудистой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оболочки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глаз),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васкулит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сетчатки (воспаление сосудов),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вирус-индуцированная дегенерация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сетчатки (сопровождается гибелью палочек и колбочек)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оптический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неврит (воспаление зрительного нерва)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последующим развитием атрофии зрительного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нерва через 30 дней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i.ytimg.com/vi/DspUIx6ISm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166"/>
            <a:ext cx="2104698" cy="11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7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04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Что важно знать!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90186"/>
            <a:ext cx="7886700" cy="51351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Обоснованы 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меры предосторожности при контакте с пациентами, потенциально инфицированными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(РЕКОМЕНДУЕТСЯ ЗАЩИЩАТЬ СЛИЗИСТЫЕ РТА, НОСА И ГЛАЗ В ВИДЕ НОШЕНИЯ ОЧКОВ ИЛИ МАСКИ!)</a:t>
            </a:r>
            <a:endParaRPr lang="ru-RU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Постарайтесь избегать мест массового скопления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людей!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i.ytimg.com/vi/zxfVBR369qw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84" y="44624"/>
            <a:ext cx="28163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3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852140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Что важно знать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!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56" y="1046386"/>
            <a:ext cx="8226425" cy="5118918"/>
          </a:xfrm>
        </p:spPr>
        <p:txBody>
          <a:bodyPr/>
          <a:lstStyle/>
          <a:p>
            <a:pPr marL="0" indent="0">
              <a:buClr>
                <a:srgbClr val="FFFF00"/>
              </a:buClr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Весьма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вероятно, что вирус COVID-19 восприимчив к тем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же дезинфицирующим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средствам на основе спирта и хлора,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офтальмологи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обычно используют для обработки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офтальмологических инструментов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оборудования, рабочей и медицинской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мебели</a:t>
            </a:r>
          </a:p>
          <a:p>
            <a:pPr marL="0" indent="0">
              <a:buClr>
                <a:srgbClr val="FFFF00"/>
              </a:buClr>
              <a:buNone/>
            </a:pPr>
            <a:endParaRPr lang="ru-RU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Роспотребнадзора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от 23.01.2020 N 02/770-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2020-32 "Об инструкции по проведению дезинфекционных мероприятий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профилактики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заболеваний, вызываемых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коронавирусами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pic>
        <p:nvPicPr>
          <p:cNvPr id="3074" name="Picture 2" descr="https://i.ytimg.com/vi/DspUIx6ISm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896034" cy="106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2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28588"/>
            <a:ext cx="6491064" cy="56410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Что важно знать!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56" y="786954"/>
            <a:ext cx="8226425" cy="566638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Специфического лечения глазных проявлений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не существует.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рекомендовано применение местной симптоматической терапии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сочетании с системным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противовирусным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лечением, НАЗНАЧЕННОЕ ВРАЧОМ!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Оптимально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лекарственных препаратов в виде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монодоз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а в случае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их отсутствия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маркированных индивидуальных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флаконов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Следует обратить внимание, что симптоматика со стороны органа зрения у большинства пациентов с COVID-19 может отсутствовать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i.ytimg.com/vi/zxfVBR369qw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034"/>
            <a:ext cx="2160240" cy="12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8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28588"/>
            <a:ext cx="6347048" cy="56410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Что важно знать!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56" y="786954"/>
            <a:ext cx="8226425" cy="537835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оказания помощи в период </a:t>
            </a:r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пандемии: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Плановая офтальмологическая помощь не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оказывается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Офтальмологическая медицинская помощь оказывается только по неотложным показаниям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Главная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цель состоит в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том, чтобы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уменьшить распространение заболевания и помочь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сохранить ограниченные ресурсы</a:t>
            </a:r>
          </a:p>
        </p:txBody>
      </p:sp>
      <p:pic>
        <p:nvPicPr>
          <p:cNvPr id="7" name="Picture 2" descr="https://vizze.ru/oc-content/plugins/blog/img/blog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663126" cy="93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0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28588"/>
            <a:ext cx="6995120" cy="63611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Что важно знать!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468" y="1282720"/>
            <a:ext cx="8706107" cy="557528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пациенты должны ожидать приема в помещении, обеспечивающим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между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ними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 менее 2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метров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пациенты должны быть в защитных масках,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прикрывающих нос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рот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осмотре офтальмологом с помощью щелевой лампы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 не должен разговаривать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все вопросы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озвучить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после проведения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осмотра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используемое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включая очковую оправу,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должны обрабатываться дезинфицирующими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средствами до и после осмотра каждого </a:t>
            </a:r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пациента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i.ytimg.com/vi/DspUIx6ISm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480"/>
            <a:ext cx="2181759" cy="122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4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6973</TotalTime>
  <Words>695</Words>
  <Application>Microsoft Office PowerPoint</Application>
  <PresentationFormat>Экран (4:3)</PresentationFormat>
  <Paragraphs>76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Lucida Sans Unicode</vt:lpstr>
      <vt:lpstr>Times New Roman</vt:lpstr>
      <vt:lpstr>Wingdings</vt:lpstr>
      <vt:lpstr>Тема Office</vt:lpstr>
      <vt:lpstr>Презентация PowerPoint</vt:lpstr>
      <vt:lpstr>Что важно знать!</vt:lpstr>
      <vt:lpstr>Что важно знать!</vt:lpstr>
      <vt:lpstr>Что важно знать!</vt:lpstr>
      <vt:lpstr>Что важно знать!</vt:lpstr>
      <vt:lpstr>Что важно знать!</vt:lpstr>
      <vt:lpstr>Что важно знать!</vt:lpstr>
      <vt:lpstr>Что важно знать!</vt:lpstr>
      <vt:lpstr>Что важно знать!</vt:lpstr>
      <vt:lpstr>Что важно знать!</vt:lpstr>
      <vt:lpstr>Пандемия COVID-19 сегодня</vt:lpstr>
      <vt:lpstr>Пандемия COVID-19 сегодня</vt:lpstr>
      <vt:lpstr>Пандемия COVID-19. Возможные  последствия </vt:lpstr>
      <vt:lpstr>Пандемия COVID-19. Что делать?</vt:lpstr>
      <vt:lpstr>Пандемия COVID-19. Что делать?</vt:lpstr>
      <vt:lpstr>Будьте здоровы и берегите здоровье своих близких!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Короленко Анна Владимировна</cp:lastModifiedBy>
  <cp:revision>381</cp:revision>
  <cp:lastPrinted>2011-04-14T11:41:17Z</cp:lastPrinted>
  <dcterms:created xsi:type="dcterms:W3CDTF">2009-01-20T00:50:53Z</dcterms:created>
  <dcterms:modified xsi:type="dcterms:W3CDTF">2020-07-08T03:45:48Z</dcterms:modified>
</cp:coreProperties>
</file>