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9" r:id="rId4"/>
    <p:sldId id="287" r:id="rId5"/>
    <p:sldId id="258" r:id="rId6"/>
    <p:sldId id="291" r:id="rId7"/>
    <p:sldId id="264" r:id="rId8"/>
    <p:sldId id="269" r:id="rId9"/>
    <p:sldId id="270" r:id="rId10"/>
    <p:sldId id="265" r:id="rId11"/>
    <p:sldId id="272" r:id="rId12"/>
    <p:sldId id="274" r:id="rId13"/>
    <p:sldId id="278" r:id="rId14"/>
    <p:sldId id="275" r:id="rId15"/>
    <p:sldId id="276" r:id="rId16"/>
    <p:sldId id="283" r:id="rId17"/>
    <p:sldId id="279" r:id="rId18"/>
    <p:sldId id="280" r:id="rId19"/>
    <p:sldId id="281" r:id="rId20"/>
    <p:sldId id="284" r:id="rId21"/>
    <p:sldId id="285" r:id="rId22"/>
    <p:sldId id="286" r:id="rId23"/>
    <p:sldId id="293" r:id="rId24"/>
    <p:sldId id="289" r:id="rId25"/>
    <p:sldId id="288" r:id="rId26"/>
    <p:sldId id="29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BEE406-7EA0-4B08-9A26-F97A191BBA3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A56AB8-1505-4604-93E0-53EDB003F50C}">
      <dgm:prSet phldrT="[Текст]"/>
      <dgm:spPr/>
      <dgm:t>
        <a:bodyPr/>
        <a:lstStyle/>
        <a:p>
          <a:r>
            <a:rPr lang="ru-RU" dirty="0" smtClean="0"/>
            <a:t>89.    По результатам оценивания </a:t>
          </a:r>
          <a:r>
            <a:rPr lang="ru-RU" dirty="0" err="1" smtClean="0"/>
            <a:t>портфолио</a:t>
          </a:r>
          <a:r>
            <a:rPr lang="ru-RU" dirty="0" smtClean="0"/>
            <a:t> </a:t>
          </a:r>
          <a:r>
            <a:rPr lang="ru-RU" b="1" u="sng" dirty="0" err="1" smtClean="0"/>
            <a:t>аккредитационная</a:t>
          </a:r>
          <a:r>
            <a:rPr lang="ru-RU" b="1" u="sng" dirty="0" smtClean="0"/>
            <a:t> подкомиссия </a:t>
          </a:r>
          <a:r>
            <a:rPr lang="ru-RU" dirty="0" smtClean="0"/>
            <a:t>принимает одно из следующих решений:</a:t>
          </a:r>
          <a:endParaRPr lang="ru-RU" dirty="0"/>
        </a:p>
      </dgm:t>
    </dgm:pt>
    <dgm:pt modelId="{9D4F36E9-7B6A-4D6A-97F7-62CB1E0AC9AF}" type="parTrans" cxnId="{8EE70D2B-1529-4633-9E43-78E6ABE8B8E5}">
      <dgm:prSet/>
      <dgm:spPr/>
      <dgm:t>
        <a:bodyPr/>
        <a:lstStyle/>
        <a:p>
          <a:endParaRPr lang="ru-RU"/>
        </a:p>
      </dgm:t>
    </dgm:pt>
    <dgm:pt modelId="{EAB88E6E-E510-4B0A-8870-ABB1DC71FDD4}" type="sibTrans" cxnId="{8EE70D2B-1529-4633-9E43-78E6ABE8B8E5}">
      <dgm:prSet/>
      <dgm:spPr/>
      <dgm:t>
        <a:bodyPr/>
        <a:lstStyle/>
        <a:p>
          <a:endParaRPr lang="ru-RU"/>
        </a:p>
      </dgm:t>
    </dgm:pt>
    <dgm:pt modelId="{995102E8-A8E2-4962-AB4E-F98A79942E3F}">
      <dgm:prSet phldrT="[Текст]" custT="1"/>
      <dgm:spPr/>
      <dgm:t>
        <a:bodyPr/>
        <a:lstStyle/>
        <a:p>
          <a:r>
            <a:rPr lang="ru-RU" sz="2000" dirty="0" smtClean="0"/>
            <a:t>«сдано» при результате 70 % и более набранных баллов за оценку </a:t>
          </a:r>
          <a:r>
            <a:rPr lang="ru-RU" sz="2000" dirty="0" err="1" smtClean="0"/>
            <a:t>портфолио</a:t>
          </a:r>
          <a:r>
            <a:rPr lang="ru-RU" sz="2000" dirty="0" smtClean="0"/>
            <a:t>;</a:t>
          </a:r>
          <a:endParaRPr lang="ru-RU" sz="2000" dirty="0"/>
        </a:p>
      </dgm:t>
    </dgm:pt>
    <dgm:pt modelId="{477B53F0-3CD7-42EE-A7CA-77A1646F79CC}" type="parTrans" cxnId="{32536948-09BE-4825-B081-73F5F432F322}">
      <dgm:prSet/>
      <dgm:spPr/>
      <dgm:t>
        <a:bodyPr/>
        <a:lstStyle/>
        <a:p>
          <a:endParaRPr lang="ru-RU"/>
        </a:p>
      </dgm:t>
    </dgm:pt>
    <dgm:pt modelId="{F9E27A2D-BA14-4BD7-8503-4109D543592A}" type="sibTrans" cxnId="{32536948-09BE-4825-B081-73F5F432F322}">
      <dgm:prSet/>
      <dgm:spPr/>
      <dgm:t>
        <a:bodyPr/>
        <a:lstStyle/>
        <a:p>
          <a:endParaRPr lang="ru-RU"/>
        </a:p>
      </dgm:t>
    </dgm:pt>
    <dgm:pt modelId="{4E84FF62-8691-4833-A480-82E16E69A7B8}">
      <dgm:prSet custT="1"/>
      <dgm:spPr/>
      <dgm:t>
        <a:bodyPr/>
        <a:lstStyle/>
        <a:p>
          <a:endParaRPr lang="ru-RU" sz="2000" dirty="0" smtClean="0"/>
        </a:p>
      </dgm:t>
    </dgm:pt>
    <dgm:pt modelId="{58E10AC6-2A48-49AE-942F-DF1C582F244A}" type="parTrans" cxnId="{336EFAF2-5489-4FAB-9905-8E85B826241C}">
      <dgm:prSet/>
      <dgm:spPr/>
      <dgm:t>
        <a:bodyPr/>
        <a:lstStyle/>
        <a:p>
          <a:endParaRPr lang="ru-RU"/>
        </a:p>
      </dgm:t>
    </dgm:pt>
    <dgm:pt modelId="{119B2A0E-B339-4F9E-8635-D19DD4010062}" type="sibTrans" cxnId="{336EFAF2-5489-4FAB-9905-8E85B826241C}">
      <dgm:prSet/>
      <dgm:spPr/>
      <dgm:t>
        <a:bodyPr/>
        <a:lstStyle/>
        <a:p>
          <a:endParaRPr lang="ru-RU"/>
        </a:p>
      </dgm:t>
    </dgm:pt>
    <dgm:pt modelId="{3A56CCD9-BFC2-4FC3-B193-F7AC8AD7EE0A}">
      <dgm:prSet custT="1"/>
      <dgm:spPr/>
      <dgm:t>
        <a:bodyPr/>
        <a:lstStyle/>
        <a:p>
          <a:r>
            <a:rPr lang="ru-RU" sz="2000" dirty="0" smtClean="0"/>
            <a:t>«не сдано» при результате 69 % и менее набранных баллов за оценку </a:t>
          </a:r>
          <a:r>
            <a:rPr lang="ru-RU" sz="2000" dirty="0" err="1" smtClean="0"/>
            <a:t>портфолио</a:t>
          </a:r>
          <a:endParaRPr lang="ru-RU" sz="2000" dirty="0" smtClean="0"/>
        </a:p>
      </dgm:t>
    </dgm:pt>
    <dgm:pt modelId="{A07F80D7-0964-43AA-A1B7-641B8EC2BB9C}" type="parTrans" cxnId="{9D9A5C5B-07AB-47E9-889A-671D9FF7D0E2}">
      <dgm:prSet/>
      <dgm:spPr/>
      <dgm:t>
        <a:bodyPr/>
        <a:lstStyle/>
        <a:p>
          <a:endParaRPr lang="ru-RU"/>
        </a:p>
      </dgm:t>
    </dgm:pt>
    <dgm:pt modelId="{5D2F5982-93EF-4479-8EFB-C7E147E7392C}" type="sibTrans" cxnId="{9D9A5C5B-07AB-47E9-889A-671D9FF7D0E2}">
      <dgm:prSet/>
      <dgm:spPr/>
      <dgm:t>
        <a:bodyPr/>
        <a:lstStyle/>
        <a:p>
          <a:endParaRPr lang="ru-RU"/>
        </a:p>
      </dgm:t>
    </dgm:pt>
    <dgm:pt modelId="{E9E35222-A204-4828-9F54-4150B4F71D67}" type="pres">
      <dgm:prSet presAssocID="{2DBEE406-7EA0-4B08-9A26-F97A191BBA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A5796D-A288-4ED6-A0AD-C408A2925C24}" type="pres">
      <dgm:prSet presAssocID="{ADA56AB8-1505-4604-93E0-53EDB003F50C}" presName="composite" presStyleCnt="0"/>
      <dgm:spPr/>
    </dgm:pt>
    <dgm:pt modelId="{540E46DF-5821-43FB-B4E2-D1FA95C96DD9}" type="pres">
      <dgm:prSet presAssocID="{ADA56AB8-1505-4604-93E0-53EDB003F50C}" presName="parTx" presStyleLbl="alignNode1" presStyleIdx="0" presStyleCnt="1" custLinFactY="-37846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DA7DA-DB64-48B1-A384-C270D8BBEF18}" type="pres">
      <dgm:prSet presAssocID="{ADA56AB8-1505-4604-93E0-53EDB003F50C}" presName="desTx" presStyleLbl="alignAccFollowNode1" presStyleIdx="0" presStyleCnt="1" custLinFactNeighborY="-7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98D352-6785-4593-8330-3E23C6A129B7}" type="presOf" srcId="{995102E8-A8E2-4962-AB4E-F98A79942E3F}" destId="{D2CDA7DA-DB64-48B1-A384-C270D8BBEF18}" srcOrd="0" destOrd="0" presId="urn:microsoft.com/office/officeart/2005/8/layout/hList1"/>
    <dgm:cxn modelId="{18BC2E65-090B-4092-80E6-0C71D85AE476}" type="presOf" srcId="{2DBEE406-7EA0-4B08-9A26-F97A191BBA3A}" destId="{E9E35222-A204-4828-9F54-4150B4F71D67}" srcOrd="0" destOrd="0" presId="urn:microsoft.com/office/officeart/2005/8/layout/hList1"/>
    <dgm:cxn modelId="{336EFAF2-5489-4FAB-9905-8E85B826241C}" srcId="{ADA56AB8-1505-4604-93E0-53EDB003F50C}" destId="{4E84FF62-8691-4833-A480-82E16E69A7B8}" srcOrd="1" destOrd="0" parTransId="{58E10AC6-2A48-49AE-942F-DF1C582F244A}" sibTransId="{119B2A0E-B339-4F9E-8635-D19DD4010062}"/>
    <dgm:cxn modelId="{9D9A5C5B-07AB-47E9-889A-671D9FF7D0E2}" srcId="{ADA56AB8-1505-4604-93E0-53EDB003F50C}" destId="{3A56CCD9-BFC2-4FC3-B193-F7AC8AD7EE0A}" srcOrd="2" destOrd="0" parTransId="{A07F80D7-0964-43AA-A1B7-641B8EC2BB9C}" sibTransId="{5D2F5982-93EF-4479-8EFB-C7E147E7392C}"/>
    <dgm:cxn modelId="{8EE70D2B-1529-4633-9E43-78E6ABE8B8E5}" srcId="{2DBEE406-7EA0-4B08-9A26-F97A191BBA3A}" destId="{ADA56AB8-1505-4604-93E0-53EDB003F50C}" srcOrd="0" destOrd="0" parTransId="{9D4F36E9-7B6A-4D6A-97F7-62CB1E0AC9AF}" sibTransId="{EAB88E6E-E510-4B0A-8870-ABB1DC71FDD4}"/>
    <dgm:cxn modelId="{32536948-09BE-4825-B081-73F5F432F322}" srcId="{ADA56AB8-1505-4604-93E0-53EDB003F50C}" destId="{995102E8-A8E2-4962-AB4E-F98A79942E3F}" srcOrd="0" destOrd="0" parTransId="{477B53F0-3CD7-42EE-A7CA-77A1646F79CC}" sibTransId="{F9E27A2D-BA14-4BD7-8503-4109D543592A}"/>
    <dgm:cxn modelId="{016C86C5-AF45-45E0-BBD3-3F43ED784B8D}" type="presOf" srcId="{ADA56AB8-1505-4604-93E0-53EDB003F50C}" destId="{540E46DF-5821-43FB-B4E2-D1FA95C96DD9}" srcOrd="0" destOrd="0" presId="urn:microsoft.com/office/officeart/2005/8/layout/hList1"/>
    <dgm:cxn modelId="{75885CF5-C7DF-4B15-8AD3-18E55755F84A}" type="presOf" srcId="{3A56CCD9-BFC2-4FC3-B193-F7AC8AD7EE0A}" destId="{D2CDA7DA-DB64-48B1-A384-C270D8BBEF18}" srcOrd="0" destOrd="2" presId="urn:microsoft.com/office/officeart/2005/8/layout/hList1"/>
    <dgm:cxn modelId="{307311C0-D4B9-4A48-960B-F0417EB9E155}" type="presOf" srcId="{4E84FF62-8691-4833-A480-82E16E69A7B8}" destId="{D2CDA7DA-DB64-48B1-A384-C270D8BBEF18}" srcOrd="0" destOrd="1" presId="urn:microsoft.com/office/officeart/2005/8/layout/hList1"/>
    <dgm:cxn modelId="{C8FF4BD0-52DA-44ED-A2AB-0BADFD88147C}" type="presParOf" srcId="{E9E35222-A204-4828-9F54-4150B4F71D67}" destId="{DDA5796D-A288-4ED6-A0AD-C408A2925C24}" srcOrd="0" destOrd="0" presId="urn:microsoft.com/office/officeart/2005/8/layout/hList1"/>
    <dgm:cxn modelId="{43968028-DB8F-41AC-9006-00AC2294FB98}" type="presParOf" srcId="{DDA5796D-A288-4ED6-A0AD-C408A2925C24}" destId="{540E46DF-5821-43FB-B4E2-D1FA95C96DD9}" srcOrd="0" destOrd="0" presId="urn:microsoft.com/office/officeart/2005/8/layout/hList1"/>
    <dgm:cxn modelId="{F853B7D0-4BEB-4B61-AA6C-8B4327A189FF}" type="presParOf" srcId="{DDA5796D-A288-4ED6-A0AD-C408A2925C24}" destId="{D2CDA7DA-DB64-48B1-A384-C270D8BBEF1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egulation.gov.ru/project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8357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Особенности образовательного процесса ИГМАПО – реализация программ ДПО в 2021 года с учетом планируемого изменения процедуры допуска к профессиональной деятельности 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медицинского работника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Зам директора ИГМАПО по учебной работе </a:t>
            </a:r>
          </a:p>
          <a:p>
            <a:r>
              <a:rPr lang="ru-RU" sz="1800" b="1" dirty="0" smtClean="0"/>
              <a:t>С.М. Горбачева</a:t>
            </a:r>
          </a:p>
          <a:p>
            <a:r>
              <a:rPr lang="ru-RU" sz="1800" b="1" dirty="0" smtClean="0"/>
              <a:t>11 февраля 2021 г.</a:t>
            </a:r>
            <a:endParaRPr lang="ru-RU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Портфолио</a:t>
            </a:r>
            <a:r>
              <a:rPr lang="ru-RU" dirty="0" smtClean="0"/>
              <a:t> для прохождения периодической аккредитации формируется специалистом </a:t>
            </a:r>
            <a:r>
              <a:rPr lang="ru-RU" b="1" dirty="0" smtClean="0">
                <a:solidFill>
                  <a:srgbClr val="C00000"/>
                </a:solidFill>
              </a:rPr>
              <a:t>самостоятельно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u="sng" dirty="0" smtClean="0"/>
              <a:t>с использованием </a:t>
            </a:r>
            <a:r>
              <a:rPr lang="ru-RU" b="1" u="sng" dirty="0" smtClean="0"/>
              <a:t>или без использования </a:t>
            </a:r>
            <a:r>
              <a:rPr lang="ru-RU" dirty="0" smtClean="0"/>
              <a:t>подсистемы «Интернет-портал непрерывного медицинского и фармацевтического образования» ИС НМО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Оценивание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осуществляется путем </a:t>
            </a:r>
            <a:r>
              <a:rPr lang="ru-RU" sz="2800" dirty="0" smtClean="0">
                <a:solidFill>
                  <a:srgbClr val="C00000"/>
                </a:solidFill>
              </a:rPr>
              <a:t>начисления баллов </a:t>
            </a:r>
          </a:p>
          <a:p>
            <a:endParaRPr lang="ru-RU" sz="2800" dirty="0" smtClean="0"/>
          </a:p>
          <a:p>
            <a:r>
              <a:rPr lang="ru-RU" sz="2800" dirty="0" smtClean="0"/>
              <a:t>Максимально возможное количество баллов за оценку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составляет </a:t>
            </a:r>
            <a:r>
              <a:rPr lang="ru-RU" sz="2800" dirty="0" smtClean="0">
                <a:solidFill>
                  <a:srgbClr val="C00000"/>
                </a:solidFill>
              </a:rPr>
              <a:t>100 баллов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85. Сведения об индивидуальных профессиональных достижениях заверяются руководителем медицинской организации и включают: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1. отчет о профессиональной деятельности аккредитуемого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2. протокол оценки индивидуальных профессиональных достижений</a:t>
            </a:r>
            <a:r>
              <a:rPr lang="ru-RU" dirty="0" smtClean="0">
                <a:solidFill>
                  <a:srgbClr val="0070C0"/>
                </a:solidFill>
              </a:rPr>
              <a:t>;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0070C0"/>
                </a:solidFill>
              </a:rPr>
              <a:t>3. иные сведения о профессиональных достижениях аккредитуемого</a:t>
            </a:r>
            <a:r>
              <a:rPr lang="ru-RU" dirty="0" smtClean="0">
                <a:solidFill>
                  <a:srgbClr val="0070C0"/>
                </a:solidFill>
              </a:rPr>
              <a:t>, </a:t>
            </a:r>
            <a:r>
              <a:rPr lang="ru-RU" dirty="0" smtClean="0"/>
              <a:t>в том числе участие в качестве члена </a:t>
            </a:r>
            <a:r>
              <a:rPr lang="ru-RU" dirty="0" err="1" smtClean="0"/>
              <a:t>аккредитационной</a:t>
            </a:r>
            <a:r>
              <a:rPr lang="ru-RU" dirty="0" smtClean="0"/>
              <a:t> комиссии, защита в установленном порядке</a:t>
            </a:r>
            <a:r>
              <a:rPr lang="ru-RU" baseline="30000" dirty="0" smtClean="0"/>
              <a:t> </a:t>
            </a:r>
            <a:r>
              <a:rPr lang="ru-RU" dirty="0" smtClean="0"/>
              <a:t>диссертации, наличие опубликованных статей в профильном научном журнале, индексируемом в базе данных </a:t>
            </a:r>
            <a:r>
              <a:rPr lang="ru-RU" dirty="0" err="1" smtClean="0"/>
              <a:t>Scopus</a:t>
            </a:r>
            <a:r>
              <a:rPr lang="ru-RU" dirty="0" smtClean="0"/>
              <a:t> или базе данных </a:t>
            </a:r>
            <a:r>
              <a:rPr lang="ru-RU" dirty="0" err="1" smtClean="0"/>
              <a:t>Web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 </a:t>
            </a:r>
            <a:r>
              <a:rPr lang="ru-RU" dirty="0" err="1" smtClean="0"/>
              <a:t>Science</a:t>
            </a:r>
            <a:r>
              <a:rPr lang="ru-RU" dirty="0" smtClean="0"/>
              <a:t>, автором которой является аккредитуемый, либо в которой аккредитуемый </a:t>
            </a:r>
            <a:r>
              <a:rPr lang="ru-RU" u="sng" dirty="0" smtClean="0"/>
              <a:t>указан первым </a:t>
            </a:r>
            <a:r>
              <a:rPr lang="ru-RU" dirty="0" smtClean="0"/>
              <a:t>в коллективе соавторов </a:t>
            </a:r>
            <a:r>
              <a:rPr lang="ru-RU" u="sng" dirty="0" smtClean="0"/>
              <a:t>или указан наряду с первым соавтором </a:t>
            </a:r>
            <a:r>
              <a:rPr lang="ru-RU" dirty="0" smtClean="0"/>
              <a:t>как внесший равный вклад в опубликованную статью.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ОТЧЕТ о профессиональной деятельности аккредитуемого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1. отчет о профессиональной деятельности аккредитуемого,</a:t>
            </a:r>
            <a:r>
              <a:rPr lang="ru-RU" sz="2400" dirty="0" smtClean="0"/>
              <a:t> содержащий анализ профессиональной деятельности аккредитуемого, в том числе описание выполненных работ, сведения о награждении за трудовые заслуги, выводы о своей профессиональной деятельности и предложения по ее совершенствованию;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2. Протокол оценки индивидуальных профессиональных достижений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2. Протокол оценки заполняется руководителем МО посредством начисления баллов за каждый из следующих показателей профессиональной деятельности аккредитуемого: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выполнение должностных обязанностей в соответствии с трудовыми функциями профессионального стандарта; стремление к профессиональному совершенствованию и овладению новыми профессиональными навыками; наличие государственных, ведомственных, региональных наград за трудовые заслуги – оцениваются, в том числе на основании сведений, представленных в отчете о профессиональной деятельности аккредитуемого;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оказание помощи в соответствии с порядками оказания медицинской помощи, на основе клинических рекомендаций, с учетом стандартов медицинской помощи; отсутствие дисциплинарных взысканий.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Протокол оценки индивидуальных профессиональных достижений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 результатам начисления баллов за каждый из показателей протокола оценки руководителем медицинской организации выставляется суммарная оценка, исходя из следующих критериев: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3501008"/>
          <a:ext cx="6096000" cy="1620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4223792"/>
              </a:tblGrid>
              <a:tr h="43204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0-1 баллов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неудовлетворительно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 балла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удовлетворительно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 балла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хорошо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4-5 баллов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/>
                        <a:t>отлично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Сведения о непрерывном совершенствовании профессиональных навыков и расширении квалификации включают сведения об обучении -</a:t>
            </a:r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освоение программ повышения квалификации</a:t>
            </a:r>
          </a:p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u="sng" dirty="0" smtClean="0"/>
              <a:t>и иную деятельность</a:t>
            </a:r>
            <a:r>
              <a:rPr lang="ru-RU" dirty="0" smtClean="0"/>
              <a:t>, включающую обучение в рамках деятельности профессиональных некоммерческих организаций, подтвержденное на ресурсе «Интернет-портал НМФО» ИС НМО, и индивидуальную познавательную деятельность, подтвержденную на ресурсе «Интернет-портал НМФО» ИС НМО.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Оценивание </a:t>
            </a:r>
            <a:r>
              <a:rPr lang="ru-RU" sz="2000" b="1" dirty="0" err="1" smtClean="0">
                <a:solidFill>
                  <a:srgbClr val="0070C0"/>
                </a:solidFill>
              </a:rPr>
              <a:t>портфолио</a:t>
            </a:r>
            <a:r>
              <a:rPr lang="ru-RU" sz="2000" b="1" dirty="0" smtClean="0">
                <a:solidFill>
                  <a:srgbClr val="0070C0"/>
                </a:solidFill>
              </a:rPr>
              <a:t> осуществляется путем начисления баллов за каждый показатель без непосредственного взаимодействия с аккредитуемым, исходя из следующих критериев: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endParaRPr lang="ru-RU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2204862"/>
          <a:ext cx="8229600" cy="2801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685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Сведения об индивидуальных профессиональных достижениях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85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а) 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суммарная оценка протокола оценки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6851">
                <a:tc>
                  <a:txBody>
                    <a:bodyPr/>
                    <a:lstStyle/>
                    <a:p>
                      <a:pPr indent="385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неудовлетворительно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баллов</a:t>
                      </a:r>
                    </a:p>
                  </a:txBody>
                  <a:tcPr marL="68580" marR="68580" marT="0" marB="0"/>
                </a:tc>
              </a:tr>
              <a:tr h="466851">
                <a:tc>
                  <a:txBody>
                    <a:bodyPr/>
                    <a:lstStyle/>
                    <a:p>
                      <a:pPr indent="385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удовлетворительно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баллов</a:t>
                      </a:r>
                    </a:p>
                  </a:txBody>
                  <a:tcPr marL="68580" marR="68580" marT="0" marB="0"/>
                </a:tc>
              </a:tr>
              <a:tr h="466851">
                <a:tc>
                  <a:txBody>
                    <a:bodyPr/>
                    <a:lstStyle/>
                    <a:p>
                      <a:pPr indent="385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хорошо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20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баллов</a:t>
                      </a:r>
                    </a:p>
                  </a:txBody>
                  <a:tcPr marL="68580" marR="68580" marT="0" marB="0"/>
                </a:tc>
              </a:tr>
              <a:tr h="466851">
                <a:tc>
                  <a:txBody>
                    <a:bodyPr/>
                    <a:lstStyle/>
                    <a:p>
                      <a:pPr indent="385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отлично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баллов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260649"/>
          <a:ext cx="8784976" cy="6197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536504"/>
              </a:tblGrid>
              <a:tr h="115212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Сведения о непрерывном совершенствовании профессиональных навыков и расширении квалификации, в том числе об освоении программ повышения квалификации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а) суммарный срок освоения 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программ повышения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квалификации 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2803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 16 до 36 часов включительно 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20 баллов</a:t>
                      </a: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 37 до 72 часов включительно 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25 баллов</a:t>
                      </a:r>
                    </a:p>
                  </a:txBody>
                  <a:tcPr marL="0" marR="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 73 до 108 часов включительно 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30 баллов</a:t>
                      </a:r>
                    </a:p>
                  </a:txBody>
                  <a:tcPr marL="0" marR="0" marT="0" marB="0" anchor="ctr"/>
                </a:tc>
              </a:tr>
              <a:tr h="2016224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от 108 до </a:t>
                      </a:r>
                      <a:r>
                        <a:rPr lang="ru-RU" sz="2000" b="1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144 </a:t>
                      </a:r>
                      <a:r>
                        <a:rPr lang="ru-RU" sz="2000" b="1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часов  </a:t>
                      </a: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включительно 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35 баллов 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– для 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аккредитуемых                 с 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1 января 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2022г.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+mn-lt"/>
                          <a:ea typeface="Calibri"/>
                          <a:cs typeface="Times New Roman"/>
                        </a:rPr>
                        <a:t>40 баллов 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– для 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аккредитуемых               до </a:t>
                      </a: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1 января </a:t>
                      </a: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2022г.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36167">
                <a:tc>
                  <a:txBody>
                    <a:bodyPr/>
                    <a:lstStyle/>
                    <a:p>
                      <a:pPr indent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145 часов и более 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508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+mn-lt"/>
                          <a:ea typeface="Calibri"/>
                          <a:cs typeface="Times New Roman"/>
                        </a:rPr>
                        <a:t>40 баллов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60646"/>
          <a:ext cx="8435280" cy="6436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7562"/>
                <a:gridCol w="1117718"/>
              </a:tblGrid>
              <a:tr h="79209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б) иная профессиональная деятельность, включающая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:  (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не более 5 баллов за всю оценку показателя)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1233">
                <a:tc>
                  <a:txBody>
                    <a:bodyPr/>
                    <a:lstStyle/>
                    <a:p>
                      <a:pPr marL="385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– участие в работе 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аккредитационной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комиссии </a:t>
                      </a:r>
                      <a:r>
                        <a:rPr lang="ru-RU" sz="1800" u="sng" dirty="0" smtClean="0">
                          <a:latin typeface="+mn-lt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800" u="sng" dirty="0">
                          <a:latin typeface="+mn-lt"/>
                          <a:ea typeface="Times New Roman"/>
                          <a:cs typeface="Times New Roman"/>
                        </a:rPr>
                        <a:t>качестве члена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АК (АПК)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в течение 1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3 балла</a:t>
                      </a:r>
                    </a:p>
                  </a:txBody>
                  <a:tcPr marL="68580" marR="68580" marT="0" marB="0"/>
                </a:tc>
              </a:tr>
              <a:tr h="452116">
                <a:tc>
                  <a:txBody>
                    <a:bodyPr/>
                    <a:lstStyle/>
                    <a:p>
                      <a:pPr marL="385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– защита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диссертации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на соискание ученой степени </a:t>
                      </a: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КМН</a:t>
                      </a:r>
                      <a:endParaRPr lang="ru-RU" sz="18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3 балла</a:t>
                      </a:r>
                    </a:p>
                  </a:txBody>
                  <a:tcPr marL="68580" marR="68580" marT="0" marB="0"/>
                </a:tc>
              </a:tr>
              <a:tr h="1048832">
                <a:tc>
                  <a:txBody>
                    <a:bodyPr/>
                    <a:lstStyle/>
                    <a:p>
                      <a:pPr marL="385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– наличие опубликованной статьи в профильном научном журнале, индексируемом в базе данных 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Scopus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или базе данных 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Web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Science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автором которой является </a:t>
                      </a:r>
                      <a:r>
                        <a:rPr lang="ru-RU" sz="1800" b="1" dirty="0" smtClean="0">
                          <a:latin typeface="+mn-lt"/>
                          <a:ea typeface="Times New Roman"/>
                          <a:cs typeface="Times New Roman"/>
                        </a:rPr>
                        <a:t>аккредитуемый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3 балла</a:t>
                      </a:r>
                    </a:p>
                  </a:txBody>
                  <a:tcPr marL="68580" marR="68580" marT="0" marB="0"/>
                </a:tc>
              </a:tr>
              <a:tr h="786623">
                <a:tc>
                  <a:txBody>
                    <a:bodyPr/>
                    <a:lstStyle/>
                    <a:p>
                      <a:pPr marL="385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– участие в работе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АК (центральной АК, АПК) </a:t>
                      </a:r>
                      <a:r>
                        <a:rPr lang="ru-RU" sz="1800" u="sng" dirty="0">
                          <a:latin typeface="+mn-lt"/>
                          <a:ea typeface="Times New Roman"/>
                          <a:cs typeface="Times New Roman"/>
                        </a:rPr>
                        <a:t>в качестве члена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АК (центральной АК, АПК)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в течение более 1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5 баллов</a:t>
                      </a:r>
                    </a:p>
                  </a:txBody>
                  <a:tcPr marL="68580" marR="68580" marT="0" marB="0"/>
                </a:tc>
              </a:tr>
              <a:tr h="654916">
                <a:tc>
                  <a:txBody>
                    <a:bodyPr/>
                    <a:lstStyle/>
                    <a:p>
                      <a:pPr marL="385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– участие в работе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АК АПК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в качестве </a:t>
                      </a:r>
                      <a:r>
                        <a:rPr lang="ru-RU" sz="1800" u="sng" dirty="0">
                          <a:latin typeface="+mn-lt"/>
                          <a:ea typeface="Times New Roman"/>
                          <a:cs typeface="Times New Roman"/>
                        </a:rPr>
                        <a:t>председателя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u="sng" dirty="0" smtClean="0">
                          <a:latin typeface="+mn-lt"/>
                          <a:ea typeface="Times New Roman"/>
                          <a:cs typeface="Times New Roman"/>
                        </a:rPr>
                        <a:t>или </a:t>
                      </a:r>
                      <a:r>
                        <a:rPr lang="ru-RU" sz="1800" u="sng" dirty="0">
                          <a:latin typeface="+mn-lt"/>
                          <a:ea typeface="Times New Roman"/>
                          <a:cs typeface="Times New Roman"/>
                        </a:rPr>
                        <a:t>ответственного </a:t>
                      </a:r>
                      <a:r>
                        <a:rPr lang="ru-RU" sz="1800" u="sng" dirty="0" smtClean="0">
                          <a:latin typeface="+mn-lt"/>
                          <a:ea typeface="Times New Roman"/>
                          <a:cs typeface="Times New Roman"/>
                        </a:rPr>
                        <a:t>секретаря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5 баллов</a:t>
                      </a:r>
                    </a:p>
                  </a:txBody>
                  <a:tcPr marL="68580" marR="68580" marT="0" marB="0"/>
                </a:tc>
              </a:tr>
              <a:tr h="991850">
                <a:tc>
                  <a:txBody>
                    <a:bodyPr/>
                    <a:lstStyle/>
                    <a:p>
                      <a:pPr marL="385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– защита в установленном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порядке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диссертации на соискание </a:t>
                      </a: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ученой степени доктора наук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по медицинской или фармацевтической специальности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5 баллов</a:t>
                      </a:r>
                    </a:p>
                  </a:txBody>
                  <a:tcPr marL="68580" marR="68580" marT="0" marB="0"/>
                </a:tc>
              </a:tr>
              <a:tr h="1048832">
                <a:tc>
                  <a:txBody>
                    <a:bodyPr/>
                    <a:lstStyle/>
                    <a:p>
                      <a:pPr marL="385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– наличие 2 и более опубликованной 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статей (</a:t>
                      </a:r>
                      <a:r>
                        <a:rPr lang="ru-RU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Scopus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или базе данных 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Web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+mn-lt"/>
                          <a:ea typeface="Times New Roman"/>
                          <a:cs typeface="Times New Roman"/>
                        </a:rPr>
                        <a:t>of</a:t>
                      </a:r>
                      <a:r>
                        <a:rPr lang="ru-RU" sz="18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 smtClean="0">
                          <a:latin typeface="+mn-lt"/>
                          <a:ea typeface="Times New Roman"/>
                          <a:cs typeface="Times New Roman"/>
                        </a:rPr>
                        <a:t>Science</a:t>
                      </a:r>
                      <a:r>
                        <a:rPr lang="ru-RU" sz="1800" dirty="0" smtClean="0"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+mn-lt"/>
                          <a:ea typeface="Times New Roman"/>
                          <a:cs typeface="Times New Roman"/>
                        </a:rPr>
                        <a:t>5 баллов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404664"/>
            <a:ext cx="4316288" cy="633670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Изменения в Федеральный закон </a:t>
            </a:r>
            <a:b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21.11.2011 №323-ФЗ </a:t>
            </a:r>
            <a: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«Об основах охраны здоровья граждан в РФ»</a:t>
            </a:r>
          </a:p>
          <a:p>
            <a:pPr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 </a:t>
            </a:r>
          </a:p>
          <a:p>
            <a:pPr>
              <a:buNone/>
              <a:defRPr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  Федеральным законом от 29 декабря 2015 г. № 389 «О внесении изменений в отдельные законодательные акты РФ» внесены изменения в № 323-ФЗ :</a:t>
            </a:r>
          </a:p>
          <a:p>
            <a:pPr>
              <a:defRPr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Выдача сертификата </a:t>
            </a:r>
            <a:r>
              <a:rPr lang="ru-RU" sz="1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прологирована</a:t>
            </a:r>
            <a:r>
              <a:rPr lang="ru-RU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до 2021 года, а право на осуществление медицинской деятельности на основании сертификата – до 2026 г.</a:t>
            </a:r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76672"/>
            <a:ext cx="4244280" cy="6264696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smtClean="0"/>
              <a:t>Приказ МЗ РФ от 4.08.2020 </a:t>
            </a:r>
            <a:r>
              <a:rPr lang="ru-RU" sz="3800" b="1" dirty="0" smtClean="0"/>
              <a:t>№ 806н </a:t>
            </a:r>
            <a:r>
              <a:rPr lang="ru-RU" sz="3800" dirty="0" smtClean="0"/>
              <a:t>«О внесении изменений в сроки и этапы аккредитации специалистов…» (изменения в приказ МЗ РФ от 22.12.2017 № 1043н)</a:t>
            </a:r>
          </a:p>
          <a:p>
            <a:pPr>
              <a:buNone/>
            </a:pPr>
            <a:r>
              <a:rPr lang="ru-RU" sz="3800" b="1" u="sng" dirty="0" smtClean="0"/>
              <a:t>Аккредитация специалистов:</a:t>
            </a:r>
          </a:p>
          <a:p>
            <a:pPr>
              <a:buFont typeface="Wingdings" pitchFamily="2" charset="2"/>
              <a:buChar char="§"/>
            </a:pPr>
            <a:endParaRPr lang="ru-RU" sz="3800" dirty="0" smtClean="0"/>
          </a:p>
          <a:p>
            <a:pPr>
              <a:buFont typeface="Wingdings" pitchFamily="2" charset="2"/>
              <a:buChar char="§"/>
            </a:pPr>
            <a:r>
              <a:rPr lang="ru-RU" sz="3800" b="1" dirty="0" smtClean="0">
                <a:solidFill>
                  <a:srgbClr val="0070C0"/>
                </a:solidFill>
              </a:rPr>
              <a:t>С 1 января 2020 г. –</a:t>
            </a:r>
          </a:p>
          <a:p>
            <a:pPr>
              <a:buFont typeface="Wingdings" pitchFamily="2" charset="2"/>
              <a:buChar char="Ø"/>
            </a:pPr>
            <a:r>
              <a:rPr lang="ru-RU" sz="3800" dirty="0" smtClean="0">
                <a:solidFill>
                  <a:srgbClr val="C00000"/>
                </a:solidFill>
              </a:rPr>
              <a:t>уровень </a:t>
            </a:r>
            <a:r>
              <a:rPr lang="ru-RU" sz="3800" b="1" dirty="0" smtClean="0">
                <a:solidFill>
                  <a:srgbClr val="C00000"/>
                </a:solidFill>
              </a:rPr>
              <a:t>ординатура , </a:t>
            </a: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C00000"/>
                </a:solidFill>
              </a:rPr>
              <a:t>ПП для специалистов с высшим образованием</a:t>
            </a:r>
          </a:p>
          <a:p>
            <a:endParaRPr lang="ru-RU" sz="3800" dirty="0" smtClean="0"/>
          </a:p>
          <a:p>
            <a:pPr>
              <a:buFont typeface="Wingdings" pitchFamily="2" charset="2"/>
              <a:buChar char="§"/>
            </a:pPr>
            <a:r>
              <a:rPr lang="ru-RU" sz="3800" b="1" dirty="0" smtClean="0">
                <a:solidFill>
                  <a:srgbClr val="0070C0"/>
                </a:solidFill>
              </a:rPr>
              <a:t>с 1 января 2021 года – </a:t>
            </a:r>
          </a:p>
          <a:p>
            <a:pPr>
              <a:buFont typeface="Wingdings" pitchFamily="2" charset="2"/>
              <a:buChar char="Ø"/>
            </a:pPr>
            <a:r>
              <a:rPr lang="ru-RU" sz="3800" dirty="0" smtClean="0"/>
              <a:t>Уровень – </a:t>
            </a:r>
            <a:r>
              <a:rPr lang="ru-RU" sz="3800" dirty="0" err="1" smtClean="0"/>
              <a:t>бакалавриат</a:t>
            </a:r>
            <a:r>
              <a:rPr lang="ru-RU" sz="3800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C00000"/>
                </a:solidFill>
              </a:rPr>
              <a:t>ПП для специалистов со средним </a:t>
            </a:r>
            <a:r>
              <a:rPr lang="ru-RU" sz="3800" b="1" dirty="0" err="1" smtClean="0">
                <a:solidFill>
                  <a:srgbClr val="C00000"/>
                </a:solidFill>
              </a:rPr>
              <a:t>проф</a:t>
            </a:r>
            <a:r>
              <a:rPr lang="ru-RU" sz="3800" b="1" dirty="0" smtClean="0">
                <a:solidFill>
                  <a:srgbClr val="C00000"/>
                </a:solidFill>
              </a:rPr>
              <a:t> образованием</a:t>
            </a:r>
          </a:p>
          <a:p>
            <a:pPr>
              <a:buFont typeface="Wingdings" pitchFamily="2" charset="2"/>
              <a:buChar char="Ø"/>
            </a:pPr>
            <a:r>
              <a:rPr lang="ru-RU" sz="3800" b="1" dirty="0" smtClean="0">
                <a:solidFill>
                  <a:srgbClr val="C00000"/>
                </a:solidFill>
              </a:rPr>
              <a:t>Иные лица, не прошедшие процедуру аккредитации специалистов</a:t>
            </a:r>
          </a:p>
          <a:p>
            <a:pPr>
              <a:buFont typeface="Wingdings" pitchFamily="2" charset="2"/>
              <a:buChar char="Ø"/>
            </a:pPr>
            <a:endParaRPr lang="ru-RU" sz="3300" b="1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88642"/>
          <a:ext cx="8229600" cy="6293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2540968"/>
              </a:tblGrid>
              <a:tr h="1646098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б) иная деятельность, направленная на непрерывное совершенствование профессиональных навыков и расширение квалификации (при наличии), включающая обучение в рамках деятельности профессиональных некоммерческих организаций, подтвержденное на 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Портале НМФО и </a:t>
                      </a: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индивидуальная познавательная деятельность, подтвержденная на 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  <a:cs typeface="Times New Roman"/>
                        </a:rPr>
                        <a:t>Портале НМФО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907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от 6 до 14 часов включительно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2 балла</a:t>
                      </a:r>
                    </a:p>
                  </a:txBody>
                  <a:tcPr marL="68580" marR="68580" marT="0" marB="0"/>
                </a:tc>
              </a:tr>
              <a:tr h="41907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от 15 до 21 часов включительно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4 балла</a:t>
                      </a:r>
                    </a:p>
                  </a:txBody>
                  <a:tcPr marL="68580" marR="68580" marT="0" marB="0"/>
                </a:tc>
              </a:tr>
              <a:tr h="41907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от 22 до 28 часов включительно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6 баллов</a:t>
                      </a:r>
                    </a:p>
                  </a:txBody>
                  <a:tcPr marL="68580" marR="68580" marT="0" marB="0"/>
                </a:tc>
              </a:tr>
              <a:tr h="41907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от 29 до 35 часов включительно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8 баллов</a:t>
                      </a:r>
                    </a:p>
                  </a:txBody>
                  <a:tcPr marL="68580" marR="68580" marT="0" marB="0"/>
                </a:tc>
              </a:tr>
              <a:tr h="41907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от 36 до 42 часов включительно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10 баллов</a:t>
                      </a:r>
                    </a:p>
                  </a:txBody>
                  <a:tcPr marL="68580" marR="68580" marT="0" marB="0"/>
                </a:tc>
              </a:tr>
              <a:tr h="41907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от 43 до 49 часов включительно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12 баллов</a:t>
                      </a:r>
                    </a:p>
                  </a:txBody>
                  <a:tcPr marL="68580" marR="68580" marT="0" marB="0"/>
                </a:tc>
              </a:tr>
              <a:tr h="41907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от 50 до 56 часов включительно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14 баллов</a:t>
                      </a:r>
                    </a:p>
                  </a:txBody>
                  <a:tcPr marL="68580" marR="68580" marT="0" marB="0"/>
                </a:tc>
              </a:tr>
              <a:tr h="41907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от 57 до 63 часов включительно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16 баллов</a:t>
                      </a:r>
                    </a:p>
                  </a:txBody>
                  <a:tcPr marL="68580" marR="68580" marT="0" marB="0"/>
                </a:tc>
              </a:tr>
              <a:tr h="41907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от 64 до 70 часов включительно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18 баллов</a:t>
                      </a:r>
                    </a:p>
                  </a:txBody>
                  <a:tcPr marL="68580" marR="68580" marT="0" marB="0"/>
                </a:tc>
              </a:tr>
              <a:tr h="419077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от 71 часов и более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20 баллов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20"/>
          <a:ext cx="8229600" cy="3960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692209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Количество лет отчетного периода, за которые </a:t>
                      </a:r>
                      <a:r>
                        <a:rPr lang="ru-RU" sz="2000" b="1" dirty="0" err="1">
                          <a:latin typeface="+mn-lt"/>
                          <a:ea typeface="Times New Roman"/>
                          <a:cs typeface="Times New Roman"/>
                        </a:rPr>
                        <a:t>портфолио</a:t>
                      </a: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 содержит сведения об индивидуальных профессиональных достижениях и сведения о непрерывном совершенствовании профессиональных навыков и расширении квалификации</a:t>
                      </a:r>
                      <a:endParaRPr lang="ru-RU" sz="2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7058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два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3 балла</a:t>
                      </a:r>
                    </a:p>
                  </a:txBody>
                  <a:tcPr marL="68580" marR="68580" marT="0" marB="0"/>
                </a:tc>
              </a:tr>
              <a:tr h="567058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три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6 баллов</a:t>
                      </a:r>
                    </a:p>
                  </a:txBody>
                  <a:tcPr marL="68580" marR="68580" marT="0" marB="0"/>
                </a:tc>
              </a:tr>
              <a:tr h="567058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четыре года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9 баллов</a:t>
                      </a:r>
                    </a:p>
                  </a:txBody>
                  <a:tcPr marL="68580" marR="68580" marT="0" marB="0"/>
                </a:tc>
              </a:tr>
              <a:tr h="567058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+mn-lt"/>
                          <a:ea typeface="Times New Roman"/>
                          <a:cs typeface="Times New Roman"/>
                        </a:rPr>
                        <a:t>пять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  <a:cs typeface="Times New Roman"/>
                        </a:rPr>
                        <a:t>10 баллов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Учет критериев оценивания </a:t>
            </a:r>
            <a:r>
              <a:rPr lang="ru-RU" sz="2600" dirty="0" err="1" smtClean="0"/>
              <a:t>портфолио</a:t>
            </a:r>
            <a:r>
              <a:rPr lang="ru-RU" sz="2600" dirty="0" smtClean="0"/>
              <a:t> по каждому из показателей осуществляется один раз с однократным начислением соответствующего ему количества баллов.</a:t>
            </a:r>
          </a:p>
          <a:p>
            <a:endParaRPr lang="ru-RU" sz="2600" dirty="0" smtClean="0"/>
          </a:p>
          <a:p>
            <a:r>
              <a:rPr lang="ru-RU" sz="2600" dirty="0" smtClean="0"/>
              <a:t>Максимально возможное количество баллов за оценку </a:t>
            </a:r>
            <a:r>
              <a:rPr lang="ru-RU" sz="2600" dirty="0" err="1" smtClean="0"/>
              <a:t>портфолио</a:t>
            </a:r>
            <a:r>
              <a:rPr lang="ru-RU" sz="2600" dirty="0" smtClean="0"/>
              <a:t> составляет </a:t>
            </a:r>
            <a:r>
              <a:rPr lang="ru-RU" sz="2600" b="1" dirty="0" smtClean="0"/>
              <a:t>100 баллов.</a:t>
            </a:r>
          </a:p>
          <a:p>
            <a:endParaRPr lang="ru-RU" sz="2600" dirty="0" smtClean="0"/>
          </a:p>
          <a:p>
            <a:r>
              <a:rPr lang="ru-RU" sz="2600" dirty="0" smtClean="0"/>
              <a:t>88. </a:t>
            </a:r>
            <a:r>
              <a:rPr lang="ru-RU" sz="2600" b="1" dirty="0" smtClean="0">
                <a:solidFill>
                  <a:srgbClr val="0070C0"/>
                </a:solidFill>
              </a:rPr>
              <a:t>Результат оценивания </a:t>
            </a:r>
            <a:r>
              <a:rPr lang="ru-RU" sz="2600" b="1" dirty="0" err="1" smtClean="0">
                <a:solidFill>
                  <a:srgbClr val="0070C0"/>
                </a:solidFill>
              </a:rPr>
              <a:t>портфолио</a:t>
            </a:r>
            <a:r>
              <a:rPr lang="ru-RU" sz="2600" b="1" dirty="0" smtClean="0">
                <a:solidFill>
                  <a:srgbClr val="0070C0"/>
                </a:solidFill>
              </a:rPr>
              <a:t> формируется с использованием подсистемы «Аккредитация специалистов» ИС НМО </a:t>
            </a:r>
            <a:r>
              <a:rPr lang="ru-RU" sz="2600" dirty="0" smtClean="0"/>
              <a:t>автоматически на основании процента полученных баллов (1 балл равен 1 проценту) от максимально возможного количества баллов за оценку </a:t>
            </a:r>
            <a:r>
              <a:rPr lang="ru-RU" sz="2600" dirty="0" err="1" smtClean="0"/>
              <a:t>портфолио</a:t>
            </a:r>
            <a:r>
              <a:rPr lang="ru-RU" sz="2600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365104"/>
            <a:ext cx="8229600" cy="2074242"/>
          </a:xfrm>
        </p:spPr>
        <p:txBody>
          <a:bodyPr>
            <a:noAutofit/>
          </a:bodyPr>
          <a:lstStyle/>
          <a:p>
            <a:r>
              <a:rPr lang="ru-RU" sz="2000" b="1" dirty="0" err="1" smtClean="0"/>
              <a:t>Аккредитационная</a:t>
            </a:r>
            <a:r>
              <a:rPr lang="ru-RU" sz="2000" b="1" dirty="0" smtClean="0"/>
              <a:t> подкомиссия по специальности  </a:t>
            </a:r>
            <a:r>
              <a:rPr lang="ru-RU" sz="2000" dirty="0" smtClean="0"/>
              <a:t>– практические врачи, главные врачи, заместители… МО Иркутской области </a:t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0070C0"/>
                </a:solidFill>
              </a:rPr>
              <a:t>Приказ МЗ РФ от 23.06.2020г. № 618 «Об утверждении состава </a:t>
            </a:r>
            <a:r>
              <a:rPr lang="ru-RU" sz="2000" b="1" dirty="0" err="1" smtClean="0">
                <a:solidFill>
                  <a:srgbClr val="0070C0"/>
                </a:solidFill>
              </a:rPr>
              <a:t>аккредитационных</a:t>
            </a:r>
            <a:r>
              <a:rPr lang="ru-RU" sz="2000" b="1" dirty="0" smtClean="0">
                <a:solidFill>
                  <a:srgbClr val="0070C0"/>
                </a:solidFill>
              </a:rPr>
              <a:t> комиссий МЗ РФ для проведения аккредитации специалистов, имеющих высшее медицинское образование» </a:t>
            </a:r>
            <a:br>
              <a:rPr lang="ru-RU" sz="2000" b="1" dirty="0" smtClean="0">
                <a:solidFill>
                  <a:srgbClr val="0070C0"/>
                </a:solidFill>
              </a:rPr>
            </a:br>
            <a:r>
              <a:rPr lang="ru-RU" sz="2000" b="1" dirty="0" err="1" smtClean="0">
                <a:solidFill>
                  <a:srgbClr val="0070C0"/>
                </a:solidFill>
              </a:rPr>
              <a:t>стр</a:t>
            </a:r>
            <a:r>
              <a:rPr lang="ru-RU" sz="2000" b="1" dirty="0" smtClean="0">
                <a:solidFill>
                  <a:srgbClr val="0070C0"/>
                </a:solidFill>
              </a:rPr>
              <a:t> 1043-1094 пункт 12. - Иркутская обл. </a:t>
            </a:r>
            <a:endParaRPr lang="ru-RU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22960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Участие ИГМАПО в формировании индивидуальных образовательных траекторий врача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Наиболее оптимальный вариант для врача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2636912"/>
          <a:ext cx="8712970" cy="2108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</a:tr>
              <a:tr h="85329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Цикл ПК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 144 час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Образовательные мероприятия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14 час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Образовательные мероприятия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14 час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Образовательные мероприятия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14 час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Образовательные мероприятия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14 час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Образовательные мероприятия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14 час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00192" y="1844824"/>
            <a:ext cx="26981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Отчет  </a:t>
            </a:r>
            <a:r>
              <a:rPr lang="ru-RU" sz="2000" b="1" dirty="0" smtClean="0">
                <a:solidFill>
                  <a:srgbClr val="C00000"/>
                </a:solidFill>
              </a:rPr>
              <a:t>10-30 баллов</a:t>
            </a:r>
          </a:p>
          <a:p>
            <a:r>
              <a:rPr lang="ru-RU" sz="2000" dirty="0" smtClean="0"/>
              <a:t>ПК 144 час – </a:t>
            </a:r>
            <a:r>
              <a:rPr lang="ru-RU" sz="2000" b="1" dirty="0" smtClean="0">
                <a:solidFill>
                  <a:srgbClr val="C00000"/>
                </a:solidFill>
              </a:rPr>
              <a:t>40 баллов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4869160"/>
            <a:ext cx="7019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Образовательные мероприятия 14 час </a:t>
            </a:r>
            <a:r>
              <a:rPr lang="ru-RU" sz="2000" dirty="0" err="1" smtClean="0"/>
              <a:t>х</a:t>
            </a:r>
            <a:r>
              <a:rPr lang="ru-RU" sz="2000" dirty="0" smtClean="0"/>
              <a:t> 5 = 70 час – </a:t>
            </a:r>
            <a:r>
              <a:rPr lang="ru-RU" sz="2000" b="1" dirty="0" smtClean="0">
                <a:solidFill>
                  <a:srgbClr val="C00000"/>
                </a:solidFill>
              </a:rPr>
              <a:t>20 баллов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5949280"/>
            <a:ext cx="4200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ИТОГО    </a:t>
            </a:r>
            <a:r>
              <a:rPr lang="ru-RU" sz="2400" b="1" dirty="0" smtClean="0">
                <a:solidFill>
                  <a:srgbClr val="C00000"/>
                </a:solidFill>
              </a:rPr>
              <a:t>10+40+20 = 70 баллов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7164288" y="5157192"/>
            <a:ext cx="64807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6588224" y="2420888"/>
            <a:ext cx="1296144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156176" y="2132856"/>
            <a:ext cx="1080120" cy="3960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Участие ИГМАПО в формировании индивидуальных образовательных траекторий врача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«Запасной» вариант для врача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2636912"/>
          <a:ext cx="8712970" cy="2108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/>
                </a:tc>
              </a:tr>
              <a:tr h="85329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Цикл ПК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 144 час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Цикл ПК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 36 час</a:t>
                      </a:r>
                      <a:endParaRPr lang="ru-RU" sz="20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Образовательные мероприятия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12 час</a:t>
                      </a:r>
                      <a:endParaRPr lang="ru-RU" sz="20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Образовательные мероприятия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12 час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Образовательные мероприятия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12 час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70C0"/>
                          </a:solidFill>
                        </a:rPr>
                        <a:t>Образовательные мероприятия </a:t>
                      </a: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0070C0"/>
                          </a:solidFill>
                        </a:rPr>
                        <a:t>12 час</a:t>
                      </a:r>
                      <a:endParaRPr lang="ru-RU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56176" y="1340768"/>
            <a:ext cx="26981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Отчет  </a:t>
            </a:r>
            <a:r>
              <a:rPr lang="ru-RU" sz="2000" b="1" dirty="0" smtClean="0">
                <a:solidFill>
                  <a:srgbClr val="C00000"/>
                </a:solidFill>
              </a:rPr>
              <a:t>10-30 баллов</a:t>
            </a:r>
          </a:p>
          <a:p>
            <a:r>
              <a:rPr lang="ru-RU" sz="2000" dirty="0" smtClean="0"/>
              <a:t>ПК 144 час – </a:t>
            </a:r>
            <a:r>
              <a:rPr lang="ru-RU" sz="2000" b="1" dirty="0" smtClean="0">
                <a:solidFill>
                  <a:srgbClr val="C00000"/>
                </a:solidFill>
              </a:rPr>
              <a:t>40 баллов</a:t>
            </a:r>
          </a:p>
          <a:p>
            <a:r>
              <a:rPr lang="ru-RU" sz="2000" dirty="0" smtClean="0"/>
              <a:t>ПК 36 час – </a:t>
            </a:r>
            <a:r>
              <a:rPr lang="ru-RU" sz="2000" b="1" dirty="0" smtClean="0">
                <a:solidFill>
                  <a:srgbClr val="C00000"/>
                </a:solidFill>
              </a:rPr>
              <a:t>20 баллов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4941168"/>
            <a:ext cx="58728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Образовательные мероприятия 44 часа – </a:t>
            </a:r>
            <a:r>
              <a:rPr lang="ru-RU" sz="2000" b="1" dirty="0" smtClean="0">
                <a:solidFill>
                  <a:srgbClr val="C00000"/>
                </a:solidFill>
              </a:rPr>
              <a:t>12 баллов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5936" y="5805264"/>
            <a:ext cx="4500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ИТОГО    </a:t>
            </a:r>
            <a:r>
              <a:rPr lang="ru-RU" sz="2400" b="1" dirty="0" smtClean="0">
                <a:solidFill>
                  <a:srgbClr val="C00000"/>
                </a:solidFill>
              </a:rPr>
              <a:t>10+40+12+20 = 82 балла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5436096" y="1628800"/>
            <a:ext cx="1584176" cy="4320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5868144" y="1916832"/>
            <a:ext cx="1728192" cy="3960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6732240" y="2276872"/>
            <a:ext cx="1152128" cy="3600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6228184" y="5229200"/>
            <a:ext cx="28803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Благодарю за внимание</a:t>
            </a:r>
            <a:endParaRPr lang="ru-RU" dirty="0"/>
          </a:p>
        </p:txBody>
      </p:sp>
      <p:pic>
        <p:nvPicPr>
          <p:cNvPr id="4" name="Picture 5" descr="Мыс Бурхан и скала Шаманка- символ Байкала и озера Ольхон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27584" y="620688"/>
            <a:ext cx="734481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98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013176"/>
            <a:ext cx="7772400" cy="7557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548680"/>
            <a:ext cx="8568951" cy="410445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3200" b="1" dirty="0" smtClean="0"/>
              <a:t>Проект Приказа «Об утверждении Положения об аккредитации специалистов» </a:t>
            </a:r>
          </a:p>
          <a:p>
            <a:pPr algn="ctr"/>
            <a:r>
              <a:rPr lang="ru-RU" sz="3200" b="1" dirty="0" smtClean="0"/>
              <a:t>(на общественном обсуждении)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ru-RU" sz="3200" b="1" dirty="0" smtClean="0"/>
              <a:t>Взамен приказа МЗ РФ от 02.06.2016 №334н </a:t>
            </a:r>
          </a:p>
          <a:p>
            <a:pPr algn="ctr"/>
            <a:r>
              <a:rPr lang="ru-RU" sz="3200" b="1" dirty="0" smtClean="0"/>
              <a:t>«Об утверждении Положения </a:t>
            </a:r>
          </a:p>
          <a:p>
            <a:pPr algn="ctr"/>
            <a:r>
              <a:rPr lang="ru-RU" sz="3200" b="1" dirty="0" smtClean="0"/>
              <a:t>об аккредитации специалистов»</a:t>
            </a:r>
          </a:p>
          <a:p>
            <a:pPr algn="ctr"/>
            <a:endParaRPr lang="ru-RU" sz="3200" b="1" dirty="0" smtClean="0"/>
          </a:p>
          <a:p>
            <a:pPr algn="ctr"/>
            <a:r>
              <a:rPr lang="en-US" sz="3200" b="1" dirty="0" smtClean="0">
                <a:hlinkClick r:id="rId2"/>
              </a:rPr>
              <a:t>http://regulation.gov.ru/projects#npa=110071</a:t>
            </a:r>
            <a:r>
              <a:rPr lang="en-US" sz="3200" b="1" dirty="0" smtClean="0"/>
              <a:t> </a:t>
            </a:r>
            <a:endParaRPr lang="ru-RU" sz="3200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dirty="0" smtClean="0"/>
              <a:t>Аккредитация специалиста </a:t>
            </a:r>
            <a:r>
              <a:rPr lang="ru-RU" sz="2400" b="1" dirty="0" smtClean="0">
                <a:solidFill>
                  <a:srgbClr val="C00000"/>
                </a:solidFill>
              </a:rPr>
              <a:t>проводится </a:t>
            </a:r>
            <a:r>
              <a:rPr lang="ru-RU" sz="2400" b="1" dirty="0" err="1" smtClean="0">
                <a:solidFill>
                  <a:srgbClr val="C00000"/>
                </a:solidFill>
              </a:rPr>
              <a:t>аккредитационной</a:t>
            </a:r>
            <a:r>
              <a:rPr lang="ru-RU" sz="2400" b="1" dirty="0" smtClean="0">
                <a:solidFill>
                  <a:srgbClr val="C00000"/>
                </a:solidFill>
              </a:rPr>
              <a:t> комиссией </a:t>
            </a:r>
            <a:r>
              <a:rPr lang="ru-RU" sz="2400" dirty="0" smtClean="0"/>
              <a:t>по окончании освоения лицом профессиональных образовательных программ медицинского образования или фармацевтического образования </a:t>
            </a:r>
            <a:r>
              <a:rPr lang="ru-RU" sz="2400" u="sng" dirty="0" smtClean="0"/>
              <a:t>не реже одного раза в пять лет</a:t>
            </a:r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ru-RU" sz="2400" dirty="0" smtClean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endParaRPr lang="ru-RU" sz="2400" dirty="0"/>
          </a:p>
          <a:p>
            <a:pPr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400" b="1" dirty="0" smtClean="0"/>
              <a:t>Организационно-техническое сопровождение деятельности </a:t>
            </a:r>
            <a:r>
              <a:rPr lang="ru-RU" sz="2400" b="1" dirty="0" err="1" smtClean="0"/>
              <a:t>аккредитационных</a:t>
            </a:r>
            <a:r>
              <a:rPr lang="ru-RU" sz="2400" b="1" dirty="0" smtClean="0"/>
              <a:t> подкомиссий осуществляется организациями, осуществляющими образовательную деятельность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Особенности допуска к профессиональной деятельности 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в 2021 – 2025 гг.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ДОПУСКИ к профессиональной деятельности</a:t>
            </a:r>
          </a:p>
          <a:p>
            <a:endParaRPr lang="ru-RU" dirty="0" smtClean="0"/>
          </a:p>
          <a:p>
            <a:r>
              <a:rPr lang="ru-RU" dirty="0" smtClean="0"/>
              <a:t>Первичная аккредитация специалиста – после окончания ВУЗа допуск к работе в первичном звене (</a:t>
            </a:r>
            <a:r>
              <a:rPr lang="ru-RU" i="1" dirty="0" err="1" smtClean="0"/>
              <a:t>уч</a:t>
            </a:r>
            <a:r>
              <a:rPr lang="ru-RU" i="1" dirty="0" smtClean="0"/>
              <a:t>. врач терапевт, </a:t>
            </a:r>
            <a:r>
              <a:rPr lang="ru-RU" i="1" dirty="0" err="1" smtClean="0"/>
              <a:t>уч</a:t>
            </a:r>
            <a:r>
              <a:rPr lang="ru-RU" i="1" dirty="0" smtClean="0"/>
              <a:t>. врач педиатр., врач общей практики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Первичная специализированная аккредитация специалиста – после окончания ординатуры, окончания ПП, окончания иностранного ВУЗа (</a:t>
            </a:r>
            <a:r>
              <a:rPr lang="ru-RU" i="1" dirty="0" smtClean="0"/>
              <a:t>допуск к работе по специальности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Периодическая аккредитация специалиста </a:t>
            </a:r>
            <a:r>
              <a:rPr lang="ru-RU" dirty="0" smtClean="0"/>
              <a:t>– для работающих медицинских работников, у которых заканчивается 5-летний период действия сертификата или аккредитации</a:t>
            </a:r>
          </a:p>
          <a:p>
            <a:endParaRPr lang="ru-RU" dirty="0" smtClean="0"/>
          </a:p>
          <a:p>
            <a:r>
              <a:rPr lang="ru-RU" dirty="0" smtClean="0"/>
              <a:t>Действующий сертификат специалиста- </a:t>
            </a:r>
            <a:r>
              <a:rPr lang="ru-RU" b="1" dirty="0" smtClean="0"/>
              <a:t>последняя выдача сертификата до 31.12.2020 г.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Периодическая аккредитация специалиста</a:t>
            </a:r>
            <a:endParaRPr lang="ru-RU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4. Аккредитация </a:t>
            </a:r>
            <a:r>
              <a:rPr lang="ru-RU" dirty="0"/>
              <a:t>специалиста проводится в отношении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…</a:t>
            </a:r>
          </a:p>
          <a:p>
            <a:endParaRPr lang="ru-RU" dirty="0" smtClean="0"/>
          </a:p>
          <a:p>
            <a:r>
              <a:rPr lang="ru-RU" dirty="0" smtClean="0"/>
              <a:t>лиц</a:t>
            </a:r>
            <a:r>
              <a:rPr lang="ru-RU" dirty="0"/>
              <a:t>, завершивших освоение дополнительных профессиональных программ медицинского образования и фармацевтического образования – программ </a:t>
            </a:r>
            <a:r>
              <a:rPr lang="ru-RU" dirty="0" smtClean="0"/>
              <a:t>ПК, </a:t>
            </a:r>
            <a:r>
              <a:rPr lang="ru-RU" dirty="0"/>
              <a:t>обеспечивающих непрерывное совершенствование профессиональных знаний и навыков в течение всей жизни, а также постоянное повышение профессионального уровня и расширение квалификации </a:t>
            </a:r>
            <a:r>
              <a:rPr lang="ru-RU" dirty="0" smtClean="0"/>
              <a:t>(– </a:t>
            </a:r>
            <a:r>
              <a:rPr lang="ru-RU" b="1" dirty="0"/>
              <a:t>периодическая аккредитация</a:t>
            </a:r>
            <a:r>
              <a:rPr lang="ru-RU" dirty="0"/>
              <a:t>).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04448" cy="2088232"/>
          </a:xfrm>
        </p:spPr>
        <p:txBody>
          <a:bodyPr>
            <a:noAutofit/>
          </a:bodyPr>
          <a:lstStyle/>
          <a:p>
            <a:r>
              <a:rPr lang="ru-RU" sz="2800" cap="none" dirty="0" smtClean="0">
                <a:solidFill>
                  <a:srgbClr val="0070C0"/>
                </a:solidFill>
              </a:rPr>
              <a:t> Цель </a:t>
            </a:r>
            <a:r>
              <a:rPr lang="ru-RU" sz="2800" b="0" cap="none" dirty="0" smtClean="0"/>
              <a:t> </a:t>
            </a:r>
            <a:br>
              <a:rPr lang="ru-RU" sz="2800" b="0" cap="none" dirty="0" smtClean="0"/>
            </a:br>
            <a:r>
              <a:rPr lang="ru-RU" sz="2800" b="0" cap="none" dirty="0" smtClean="0"/>
              <a:t>- улучшение качества оказания медицинской помощи за счет допуска к профессиональной деятельности только квалифицированных специалистов</a:t>
            </a:r>
            <a:br>
              <a:rPr lang="ru-RU" sz="2800" b="0" cap="none" dirty="0" smtClean="0"/>
            </a:br>
            <a:r>
              <a:rPr lang="ru-RU" sz="2800" b="0" cap="none" dirty="0" smtClean="0"/>
              <a:t/>
            </a:r>
            <a:br>
              <a:rPr lang="ru-RU" sz="2800" b="0" cap="none" dirty="0" smtClean="0"/>
            </a:br>
            <a:r>
              <a:rPr lang="ru-RU" sz="2800" b="0" cap="none" dirty="0" smtClean="0"/>
              <a:t> </a:t>
            </a:r>
            <a:endParaRPr lang="ru-RU" sz="2800" b="0" cap="none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332657"/>
            <a:ext cx="8099177" cy="64807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Периодическая аккредитация специалиста</a:t>
            </a:r>
            <a:endParaRPr lang="ru-RU" sz="3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7772400" cy="1362075"/>
          </a:xfrm>
        </p:spPr>
        <p:txBody>
          <a:bodyPr>
            <a:normAutofit/>
          </a:bodyPr>
          <a:lstStyle/>
          <a:p>
            <a:r>
              <a:rPr lang="ru-RU" sz="2000" b="0" cap="none" dirty="0" smtClean="0"/>
              <a:t/>
            </a:r>
            <a:br>
              <a:rPr lang="ru-RU" sz="2000" b="0" cap="none" dirty="0" smtClean="0"/>
            </a:br>
            <a:r>
              <a:rPr lang="ru-RU" sz="2000" b="0" cap="none" dirty="0" smtClean="0"/>
              <a:t> </a:t>
            </a:r>
            <a:endParaRPr lang="ru-RU" sz="2000" b="0" cap="none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332657"/>
            <a:ext cx="8099177" cy="64807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Периодическая аккредитация специалиста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700808"/>
            <a:ext cx="82809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Задачи </a:t>
            </a:r>
          </a:p>
          <a:p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– непрерывное совершенствование профессиональных знаний и </a:t>
            </a:r>
            <a:r>
              <a:rPr lang="ru-RU" sz="2800" dirty="0" err="1" smtClean="0"/>
              <a:t>навыковв</a:t>
            </a:r>
            <a:r>
              <a:rPr lang="ru-RU" sz="2800" dirty="0" smtClean="0"/>
              <a:t> течении всей жизни</a:t>
            </a:r>
          </a:p>
          <a:p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- постоянное повышение профессионального уровня и расширение квалификации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7772400" cy="1362075"/>
          </a:xfrm>
        </p:spPr>
        <p:txBody>
          <a:bodyPr>
            <a:normAutofit/>
          </a:bodyPr>
          <a:lstStyle/>
          <a:p>
            <a:r>
              <a:rPr lang="ru-RU" sz="2000" b="0" cap="none" dirty="0" smtClean="0"/>
              <a:t/>
            </a:r>
            <a:br>
              <a:rPr lang="ru-RU" sz="2000" b="0" cap="none" dirty="0" smtClean="0"/>
            </a:br>
            <a:r>
              <a:rPr lang="ru-RU" sz="2000" b="0" cap="none" dirty="0" smtClean="0"/>
              <a:t> </a:t>
            </a:r>
            <a:endParaRPr lang="ru-RU" sz="2000" b="0" cap="none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332657"/>
            <a:ext cx="8099177" cy="648071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Периодическая аккредитация специалиста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060848"/>
            <a:ext cx="79928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Способ изучения соответствия  квалификации специалиста установленным  требованиям при проведении периодической аккредитации –</a:t>
            </a:r>
          </a:p>
          <a:p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оценка </a:t>
            </a:r>
            <a:r>
              <a:rPr lang="ru-RU" sz="2800" b="1" dirty="0" err="1" smtClean="0">
                <a:solidFill>
                  <a:srgbClr val="C00000"/>
                </a:solidFill>
              </a:rPr>
              <a:t>портфолио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</TotalTime>
  <Words>1222</Words>
  <Application>Microsoft Office PowerPoint</Application>
  <PresentationFormat>Экран (4:3)</PresentationFormat>
  <Paragraphs>223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Тема Office</vt:lpstr>
      <vt:lpstr>Особенности образовательного процесса ИГМАПО – реализация программ ДПО в 2021 года с учетом планируемого изменения процедуры допуска к профессиональной деятельности  медицинского работника</vt:lpstr>
      <vt:lpstr>Презентация PowerPoint</vt:lpstr>
      <vt:lpstr>Презентация PowerPoint</vt:lpstr>
      <vt:lpstr>Презентация PowerPoint</vt:lpstr>
      <vt:lpstr>Особенности допуска к профессиональной деятельности  в 2021 – 2025 гг.</vt:lpstr>
      <vt:lpstr>Периодическая аккредитация специалиста</vt:lpstr>
      <vt:lpstr> Цель   - улучшение качества оказания медицинской помощи за счет допуска к профессиональной деятельности только квалифицированных специалистов   </vt:lpstr>
      <vt:lpstr>  </vt:lpstr>
      <vt:lpstr>  </vt:lpstr>
      <vt:lpstr>Презентация PowerPoint</vt:lpstr>
      <vt:lpstr>Презентация PowerPoint</vt:lpstr>
      <vt:lpstr>85. Сведения об индивидуальных профессиональных достижениях заверяются руководителем медицинской организации и включают:</vt:lpstr>
      <vt:lpstr>ОТЧЕТ о профессиональной деятельности аккредитуемого</vt:lpstr>
      <vt:lpstr>2. Протокол оценки индивидуальных профессиональных достижений</vt:lpstr>
      <vt:lpstr> </vt:lpstr>
      <vt:lpstr>Презентация PowerPoint</vt:lpstr>
      <vt:lpstr>Оценивание портфолио осуществляется путем начисления баллов за каждый показатель без непосредственного взаимодействия с аккредитуемым, исходя из следующих критериев: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Аккредитационная подкомиссия по специальности  – практические врачи, главные врачи, заместители… МО Иркутской области  Приказ МЗ РФ от 23.06.2020г. № 618 «Об утверждении состава аккредитационных комиссий МЗ РФ для проведения аккредитации специалистов, имеющих высшее медицинское образование»  стр 1043-1094 пункт 12. - Иркутская обл. </vt:lpstr>
      <vt:lpstr>Участие ИГМАПО в формировании индивидуальных образовательных траекторий врача</vt:lpstr>
      <vt:lpstr>Участие ИГМАПО в формировании индивидуальных образовательных траекторий врача</vt:lpstr>
      <vt:lpstr>Благодарю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образовательного процесса ИГМАПО – реализация программ ДПО в 2021 года с учетом планируемого изменения процедуры допуска к профессиональной деятельности  медицинского работника</dc:title>
  <dc:creator>Светлана Михайловна</dc:creator>
  <cp:lastModifiedBy>Юрьева Елена Сергеевна</cp:lastModifiedBy>
  <cp:revision>101</cp:revision>
  <dcterms:created xsi:type="dcterms:W3CDTF">2021-02-04T05:13:44Z</dcterms:created>
  <dcterms:modified xsi:type="dcterms:W3CDTF">2021-02-17T06:59:06Z</dcterms:modified>
</cp:coreProperties>
</file>